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2" r:id="rId5"/>
    <p:sldId id="265" r:id="rId6"/>
    <p:sldId id="273" r:id="rId7"/>
    <p:sldId id="264" r:id="rId8"/>
    <p:sldId id="274" r:id="rId9"/>
    <p:sldId id="263" r:id="rId10"/>
    <p:sldId id="275" r:id="rId11"/>
    <p:sldId id="262" r:id="rId12"/>
    <p:sldId id="276" r:id="rId13"/>
    <p:sldId id="261" r:id="rId14"/>
    <p:sldId id="277" r:id="rId15"/>
    <p:sldId id="260" r:id="rId16"/>
    <p:sldId id="278" r:id="rId17"/>
    <p:sldId id="258" r:id="rId18"/>
    <p:sldId id="279" r:id="rId19"/>
    <p:sldId id="259" r:id="rId20"/>
    <p:sldId id="280" r:id="rId21"/>
    <p:sldId id="266" r:id="rId22"/>
    <p:sldId id="281" r:id="rId23"/>
    <p:sldId id="299" r:id="rId24"/>
    <p:sldId id="267" r:id="rId25"/>
    <p:sldId id="282" r:id="rId26"/>
    <p:sldId id="268" r:id="rId27"/>
    <p:sldId id="284" r:id="rId28"/>
    <p:sldId id="269" r:id="rId29"/>
    <p:sldId id="285" r:id="rId30"/>
    <p:sldId id="270"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BFF3-7771-4980-B5FD-ADBDDFD800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C75084-EE73-42F5-B510-C7B36D1739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185E23-5C33-4732-89D2-892024689204}"/>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F5FA0657-3A2E-481A-9F45-28B59E155F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6A3FE6-7650-4B84-90FC-E9B0DA5CEA87}"/>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332624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B892-1E7F-4383-A9D3-402BAE2611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AFED6C-B1CE-4C8F-BA19-128C189C7B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37BF48-9F4E-461E-9DE0-809399B80E45}"/>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CB6B8FA8-0F10-47FF-8A6C-A1DDBC2833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FC87B-AE4A-4338-8321-F3E85DF86797}"/>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94082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BD9A92-CCE0-4814-9151-5AF985EF71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03DD59-2D69-4001-9616-C694EFAF5D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50067-6DAC-43CB-B2A3-E16E6DB3B074}"/>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BD0AC377-C434-4B71-BDC2-BC86315EE3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8FC3E-CF27-4B26-9BE9-A8CB0F43FFB9}"/>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420973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968D-85A5-401C-AF57-DB194567F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56290E-4122-4EE0-B4B9-4B3369579A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D711A-06E3-46C6-8659-8470FA8A6796}"/>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015563EC-C598-4EF8-8663-23CAE85DE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5A2D7-BE2D-4FA9-8AB0-9D60CDE3EB08}"/>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391485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24FF2-6DD2-45B5-9408-8E47B31FCF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3E18C33-3007-4C57-B6CC-58DECDBC78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FBCF4E-2336-4488-ABDC-85003DDF114D}"/>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51D202A1-1B32-408D-ADB8-CFD2490DA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628138-5428-4766-A79D-5772EB93FA9D}"/>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311269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67661-77B8-4323-B133-02825BBA72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1B90C6-C685-48C8-8CA5-D52CACBBF0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D03078-4DF1-4E4B-8442-B38827371D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4E6E89-29E6-4A19-9298-AB426BC3315A}"/>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6" name="Footer Placeholder 5">
            <a:extLst>
              <a:ext uri="{FF2B5EF4-FFF2-40B4-BE49-F238E27FC236}">
                <a16:creationId xmlns:a16="http://schemas.microsoft.com/office/drawing/2014/main" id="{C01D9A05-F26C-4EFE-91D1-BBDC694CE5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8D8ACA-AD70-42B8-8D31-9AF7F3F6FB46}"/>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3124176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B6763-6018-4ABB-A8D1-1D9E591725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BB0E2D-316A-4C91-8CD1-D9F9947719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5A5CB5-4CEB-4D8C-9DB7-654151D1E8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F39F94-7BFA-4CFF-BE18-151917AAF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721DF5-97DE-4AE2-B779-88F38C2D1E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49A4C8-8C3E-4B22-9639-28894894277D}"/>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8" name="Footer Placeholder 7">
            <a:extLst>
              <a:ext uri="{FF2B5EF4-FFF2-40B4-BE49-F238E27FC236}">
                <a16:creationId xmlns:a16="http://schemas.microsoft.com/office/drawing/2014/main" id="{8A43855C-B675-42EF-97BE-3295541F16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E49569-240D-44FF-AA50-E78C2E4B899C}"/>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163139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45C6E-DDBE-41A8-A2DA-752EB4FB94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96E2FF-FBAF-4172-9D5D-4BACA87D9203}"/>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4" name="Footer Placeholder 3">
            <a:extLst>
              <a:ext uri="{FF2B5EF4-FFF2-40B4-BE49-F238E27FC236}">
                <a16:creationId xmlns:a16="http://schemas.microsoft.com/office/drawing/2014/main" id="{DDFABC99-FC40-4564-B969-176EFD322F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6EB64A-D199-48D6-82AC-7C8C87252820}"/>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2592363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AD39D7-5C1F-4F30-B493-54236EA31976}"/>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3" name="Footer Placeholder 2">
            <a:extLst>
              <a:ext uri="{FF2B5EF4-FFF2-40B4-BE49-F238E27FC236}">
                <a16:creationId xmlns:a16="http://schemas.microsoft.com/office/drawing/2014/main" id="{89D52862-9003-453F-AAE8-575BEB4B6C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58C2A9-70E5-4700-AE7F-C791F7F81FEF}"/>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293880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326A2-BA96-4C21-8379-7CB92E2D3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DB5544-2FA2-4E9F-9E17-49365FBD4D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3C8774-F9A8-4E07-B168-4C14D5EC7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319D9B-43ED-4882-8DAE-4F464235F2F6}"/>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6" name="Footer Placeholder 5">
            <a:extLst>
              <a:ext uri="{FF2B5EF4-FFF2-40B4-BE49-F238E27FC236}">
                <a16:creationId xmlns:a16="http://schemas.microsoft.com/office/drawing/2014/main" id="{1653700A-5B1F-4308-9194-9B92205D0F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90777F-D88C-456E-9D17-F047C2AD7A0E}"/>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1290586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19BF7-0182-4F9F-8381-4CF6CD96CE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E262A0-25E8-41F3-BA7F-E7CE062357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65B37E-57F4-48D5-875A-8815D4E3E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A0947-7D14-40C1-AE55-FB6E2126FA2D}"/>
              </a:ext>
            </a:extLst>
          </p:cNvPr>
          <p:cNvSpPr>
            <a:spLocks noGrp="1"/>
          </p:cNvSpPr>
          <p:nvPr>
            <p:ph type="dt" sz="half" idx="10"/>
          </p:nvPr>
        </p:nvSpPr>
        <p:spPr/>
        <p:txBody>
          <a:bodyPr/>
          <a:lstStyle/>
          <a:p>
            <a:fld id="{557FB793-8D5B-40ED-81CD-313AE732DD23}" type="datetimeFigureOut">
              <a:rPr lang="en-US" smtClean="0"/>
              <a:t>9/7/2023</a:t>
            </a:fld>
            <a:endParaRPr lang="en-US"/>
          </a:p>
        </p:txBody>
      </p:sp>
      <p:sp>
        <p:nvSpPr>
          <p:cNvPr id="6" name="Footer Placeholder 5">
            <a:extLst>
              <a:ext uri="{FF2B5EF4-FFF2-40B4-BE49-F238E27FC236}">
                <a16:creationId xmlns:a16="http://schemas.microsoft.com/office/drawing/2014/main" id="{C9DA94B9-56E9-4A03-AD11-F0A5F421C4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E17F66-037C-4534-BBC6-3F3AF7DAE008}"/>
              </a:ext>
            </a:extLst>
          </p:cNvPr>
          <p:cNvSpPr>
            <a:spLocks noGrp="1"/>
          </p:cNvSpPr>
          <p:nvPr>
            <p:ph type="sldNum" sz="quarter" idx="12"/>
          </p:nvPr>
        </p:nvSpPr>
        <p:spPr/>
        <p:txBody>
          <a:bodyPr/>
          <a:lstStyle/>
          <a:p>
            <a:fld id="{1CE4A1AB-5A3E-45D2-937C-1D19BD2A9008}" type="slidenum">
              <a:rPr lang="en-US" smtClean="0"/>
              <a:t>‹#›</a:t>
            </a:fld>
            <a:endParaRPr lang="en-US"/>
          </a:p>
        </p:txBody>
      </p:sp>
    </p:spTree>
    <p:extLst>
      <p:ext uri="{BB962C8B-B14F-4D97-AF65-F5344CB8AC3E}">
        <p14:creationId xmlns:p14="http://schemas.microsoft.com/office/powerpoint/2010/main" val="201977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8ED3AD-7E2E-465B-9A41-DED3813B32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7B3784-3A72-47C6-8D6B-483D47691B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33483-9CA9-40BA-8DBE-2D3545933E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FB793-8D5B-40ED-81CD-313AE732DD23}" type="datetimeFigureOut">
              <a:rPr lang="en-US" smtClean="0"/>
              <a:t>9/7/2023</a:t>
            </a:fld>
            <a:endParaRPr lang="en-US"/>
          </a:p>
        </p:txBody>
      </p:sp>
      <p:sp>
        <p:nvSpPr>
          <p:cNvPr id="5" name="Footer Placeholder 4">
            <a:extLst>
              <a:ext uri="{FF2B5EF4-FFF2-40B4-BE49-F238E27FC236}">
                <a16:creationId xmlns:a16="http://schemas.microsoft.com/office/drawing/2014/main" id="{40AF5AEF-4028-4093-885D-B4E3FE3AA8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5113A4-1E60-4D19-A3A6-CD5CA67772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4A1AB-5A3E-45D2-937C-1D19BD2A9008}" type="slidenum">
              <a:rPr lang="en-US" smtClean="0"/>
              <a:t>‹#›</a:t>
            </a:fld>
            <a:endParaRPr lang="en-US"/>
          </a:p>
        </p:txBody>
      </p:sp>
    </p:spTree>
    <p:extLst>
      <p:ext uri="{BB962C8B-B14F-4D97-AF65-F5344CB8AC3E}">
        <p14:creationId xmlns:p14="http://schemas.microsoft.com/office/powerpoint/2010/main" val="1224734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algn="l"/>
            <a:r>
              <a:rPr lang="en-US" sz="1800" dirty="0">
                <a:effectLst/>
                <a:latin typeface="Arial" panose="020B0604020202020204" pitchFamily="34" charset="0"/>
                <a:ea typeface="Times New Roman" panose="02020603050405020304" pitchFamily="18" charset="0"/>
              </a:rPr>
              <a:t>(1) A formal review of the QA program, including elements specified in DOE-STD-1095-2018, must be conducted at the midpoint of the DOELAP assessment cycle. This formal review, referred to as a Management Assessment, is required in PROCEDURE-QA-1, and is scheduled for the summer of 2022. However, as of this DOELAP onsite assessment, it has not been completed. </a:t>
            </a:r>
          </a:p>
          <a:p>
            <a:endParaRPr lang="en-US" dirty="0"/>
          </a:p>
        </p:txBody>
      </p:sp>
    </p:spTree>
    <p:extLst>
      <p:ext uri="{BB962C8B-B14F-4D97-AF65-F5344CB8AC3E}">
        <p14:creationId xmlns:p14="http://schemas.microsoft.com/office/powerpoint/2010/main" val="58131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lnSpcReduction="10000"/>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(5) The DOE contract for the management of cleanup activities on the DOE XYZ Reservation was awarded to ACME just two days prior to the start of this onsite assessment. External dosimetry program procedures and desktop instructions have been reissued as-is with a cover document that addresses the new organization and new position titles. The program has been granted a 1-year period to make modifications to the procedures to formally incorporate the new organizational structure.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02004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fontScale="92500" lnSpcReduction="20000"/>
          </a:bodyPr>
          <a:lstStyle/>
          <a:p>
            <a:pPr marL="114300" marR="0" indent="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(6) Work processes for accredited activities must include stated acceptance criteria and inspection points. The review and approval of dose data from the vendor is not formally documented, and the procedure does not include stated acceptance criteria for control dosimeter data or personnel doses. There are unclear acceptance criteria and no documented review of background dosimeter results. The inspection of dosimeters upon receipt from the vendor does not include a verification that CR39 is present in the dosimeter case, i.e., that the dosimeter conforms to the ordered product.</a:t>
            </a:r>
          </a:p>
          <a:p>
            <a:pPr marL="11430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24731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fontScale="85000" lnSpcReduction="10000"/>
          </a:bodyPr>
          <a:lstStyle/>
          <a:p>
            <a:pPr marL="114300" marR="0" indent="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(6) Work processes for accredited activities must include stated acceptance criteria and inspection points. The review and approval of dose data from the vendor is not formally documented, and the procedure does not include stated acceptance criteria for control dosimeter data or personnel doses. There are unclear acceptance criteria and no documented review of background dosimeter results. The inspection of dosimeters upon receipt from the vendor does not include a verification that CR39 is present in the dosimeter case, i.e., that the dosimeter conforms to the ordered product.</a:t>
            </a:r>
          </a:p>
          <a:p>
            <a:pPr marL="114300" marR="0" indent="0" algn="just">
              <a:spcBef>
                <a:spcPts val="0"/>
              </a:spcBef>
              <a:spcAft>
                <a:spcPts val="0"/>
              </a:spcAft>
              <a:tabLst>
                <a:tab pos="1028700" algn="l"/>
              </a:tabLst>
            </a:pPr>
            <a:r>
              <a:rPr lang="en-US" sz="1800" b="1" dirty="0">
                <a:effectLst/>
                <a:latin typeface="Arial" panose="020B0604020202020204" pitchFamily="34" charset="0"/>
                <a:ea typeface="Times New Roman" panose="02020603050405020304" pitchFamily="18" charset="0"/>
              </a:rPr>
              <a:t> [4.5(a), 4.7(b), 4.7.1(e)] OBSERVATION</a:t>
            </a:r>
            <a:endParaRPr lang="en-US" sz="1800" dirty="0">
              <a:effectLst/>
              <a:latin typeface="Arial" panose="020B0604020202020204" pitchFamily="34" charset="0"/>
              <a:ea typeface="Times New Roman" panose="02020603050405020304" pitchFamily="18" charset="0"/>
            </a:endParaRPr>
          </a:p>
          <a:p>
            <a:pPr marL="114300" marR="0">
              <a:spcBef>
                <a:spcPts val="0"/>
              </a:spcBef>
              <a:spcAft>
                <a:spcPts val="0"/>
              </a:spcAft>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60126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11430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(7) Blind testing program irradiation schedule includes Category IIA for which XYZ is accredited for the whole-body dosimeter with CR-39 and the extremity ring dosimeter. However only Cs-137 and Am-241 are tested for this category.  DOELAP expectations for Category IIA are that x-ray sources used in blind testing will include at least two beam codes with energies between 20 keV and 70 keV, and two between 70 keV and 300 keV, in addition to either Cs-137 or Co-60. </a:t>
            </a:r>
          </a:p>
          <a:p>
            <a:endParaRPr lang="en-US" dirty="0"/>
          </a:p>
        </p:txBody>
      </p:sp>
    </p:spTree>
    <p:extLst>
      <p:ext uri="{BB962C8B-B14F-4D97-AF65-F5344CB8AC3E}">
        <p14:creationId xmlns:p14="http://schemas.microsoft.com/office/powerpoint/2010/main" val="1085825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11430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(7) Blind testing program irradiation schedule includes Category IIA for which XYZ is accredited for the whole-body dosimeter with CR-39 and the extremity ring dosimeter. However only Cs-137 and Am-241 are tested for this category.  DOELAP expectations for Category IIA are that x-ray sources used in blind testing will include at least two beam codes with energies between 20 keV and 70 keV, and two between 70 keV and 300 keV, in addition to either Cs-137 or Co-60. </a:t>
            </a:r>
            <a:r>
              <a:rPr lang="en-US" sz="1800" b="1" dirty="0">
                <a:effectLst/>
                <a:latin typeface="Arial" panose="020B0604020202020204" pitchFamily="34" charset="0"/>
                <a:ea typeface="Times New Roman" panose="02020603050405020304" pitchFamily="18" charset="0"/>
              </a:rPr>
              <a:t>[4.7.2(e)] 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24068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448499" y="934339"/>
            <a:ext cx="9144000" cy="1655762"/>
          </a:xfrm>
        </p:spPr>
        <p:txBody>
          <a:bodyPr/>
          <a:lstStyle/>
          <a:p>
            <a:pPr marL="114300" marR="0" indent="0" algn="just">
              <a:spcBef>
                <a:spcPts val="0"/>
              </a:spcBef>
              <a:spcAft>
                <a:spcPts val="0"/>
              </a:spcAft>
              <a:tabLst>
                <a:tab pos="1028700" algn="l"/>
                <a:tab pos="0" algn="l"/>
              </a:tabLst>
            </a:pPr>
            <a:r>
              <a:rPr lang="en-US" sz="1800" dirty="0">
                <a:effectLst/>
                <a:latin typeface="Arial" panose="020B0604020202020204" pitchFamily="34" charset="0"/>
                <a:ea typeface="Times New Roman" panose="02020603050405020304" pitchFamily="18" charset="0"/>
              </a:rPr>
              <a:t>(8) Dosimeter system characteristics are documented via vendor provided technical reports. However, some of these system characteristics are not documented or referenced in the XYZ External Dosimetry Technical Basis Document</a:t>
            </a:r>
            <a:r>
              <a:rPr lang="en-US" sz="1800" b="1" dirty="0">
                <a:effectLst/>
                <a:latin typeface="Arial" panose="020B0604020202020204" pitchFamily="34" charset="0"/>
                <a:ea typeface="Times New Roman" panose="02020603050405020304" pitchFamily="18" charset="0"/>
              </a:rPr>
              <a:t>. </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687445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448499" y="934339"/>
            <a:ext cx="9144000" cy="1655762"/>
          </a:xfrm>
        </p:spPr>
        <p:txBody>
          <a:bodyPr/>
          <a:lstStyle/>
          <a:p>
            <a:pPr marL="114300" marR="0" indent="0" algn="just">
              <a:spcBef>
                <a:spcPts val="0"/>
              </a:spcBef>
              <a:spcAft>
                <a:spcPts val="0"/>
              </a:spcAft>
              <a:tabLst>
                <a:tab pos="1028700" algn="l"/>
                <a:tab pos="0" algn="l"/>
              </a:tabLst>
            </a:pPr>
            <a:r>
              <a:rPr lang="en-US" sz="1800" dirty="0">
                <a:effectLst/>
                <a:latin typeface="Arial" panose="020B0604020202020204" pitchFamily="34" charset="0"/>
                <a:ea typeface="Times New Roman" panose="02020603050405020304" pitchFamily="18" charset="0"/>
              </a:rPr>
              <a:t>(8) Dosimeter system characteristics are documented via vendor provided technical reports. However, some of these system characteristics are not documented or referenced in the XYZ External Dosimetry Technical Basis Document</a:t>
            </a:r>
            <a:r>
              <a:rPr lang="en-US" sz="1800" b="1" dirty="0">
                <a:effectLst/>
                <a:latin typeface="Arial" panose="020B0604020202020204" pitchFamily="34" charset="0"/>
                <a:ea typeface="Times New Roman" panose="02020603050405020304" pitchFamily="18" charset="0"/>
              </a:rPr>
              <a:t>. [4.7.1(c), 4.7.1(d), 4.7.1(g)]</a:t>
            </a:r>
            <a:r>
              <a:rPr lang="en-US" sz="1800" dirty="0">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437704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(9) In preparation for the announced retirements of one External Dosimetry Technical Specialist and the program Director, successor personnel are in place to work alongside the experienced personnel to ensure a successful transition. This is considered a noteworthy practice. </a:t>
            </a:r>
          </a:p>
          <a:p>
            <a:endParaRPr lang="en-US" dirty="0"/>
          </a:p>
        </p:txBody>
      </p:sp>
    </p:spTree>
    <p:extLst>
      <p:ext uri="{BB962C8B-B14F-4D97-AF65-F5344CB8AC3E}">
        <p14:creationId xmlns:p14="http://schemas.microsoft.com/office/powerpoint/2010/main" val="1804360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(9) In preparation for the announced retirements of one External Dosimetry Technical Specialist and the program Director, successor personnel are in place to work alongside the experienced personnel to ensure a successful transition. This is considered a noteworthy practice.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015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(10) There is no documented training program for the External Dosimetry Technical Specialists and the EDP Manager. They can perform accredited activity in various facets of operation, including review of dosimeter processing results, operation of the readers, and assigning dose to an individual. </a:t>
            </a:r>
          </a:p>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86905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algn="l"/>
            <a:r>
              <a:rPr lang="en-US" sz="1800" dirty="0">
                <a:effectLst/>
                <a:latin typeface="Arial" panose="020B0604020202020204" pitchFamily="34" charset="0"/>
                <a:ea typeface="Times New Roman" panose="02020603050405020304" pitchFamily="18" charset="0"/>
              </a:rPr>
              <a:t>(1) A formal review of the QA program, including elements specified in DOE-STD-1095-2018, must be conducted at the midpoint of the DOELAP assessment cycle. This formal review, referred to as a Management Assessment, is required in PROCEDURE-QA-1, and is scheduled for the summer of 2022. However, as of this DOELAP onsite assessment, it has not been completed. </a:t>
            </a:r>
            <a:r>
              <a:rPr lang="en-US" sz="1800" b="1" dirty="0">
                <a:effectLst/>
                <a:latin typeface="Arial" panose="020B0604020202020204" pitchFamily="34" charset="0"/>
                <a:ea typeface="Times New Roman" panose="02020603050405020304" pitchFamily="18" charset="0"/>
              </a:rPr>
              <a:t>[4.2(g)]</a:t>
            </a:r>
            <a:r>
              <a:rPr lang="en-US" sz="1800" dirty="0">
                <a:effectLst/>
                <a:latin typeface="Arial" panose="020B0604020202020204" pitchFamily="34" charset="0"/>
                <a:ea typeface="Times New Roman" panose="02020603050405020304" pitchFamily="18" charset="0"/>
              </a:rPr>
              <a:t> </a:t>
            </a:r>
            <a:r>
              <a:rPr lang="en-US" sz="1800" b="1" dirty="0">
                <a:effectLst/>
                <a:latin typeface="Arial" panose="020B0604020202020204" pitchFamily="34" charset="0"/>
                <a:ea typeface="Times New Roman" panose="02020603050405020304" pitchFamily="18" charset="0"/>
              </a:rPr>
              <a:t>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8436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(10) There is no documented training program for the External Dosimetry Technical Specialists and the EDP Manager. They can perform accredited activity in various facets of operation, including review of dosimeter processing results, operation of the readers, and assigning dose to an individual. </a:t>
            </a:r>
            <a:r>
              <a:rPr lang="en-US" sz="1800" b="1" dirty="0">
                <a:effectLst/>
                <a:latin typeface="Arial" panose="020B0604020202020204" pitchFamily="34" charset="0"/>
                <a:ea typeface="Times New Roman" panose="02020603050405020304" pitchFamily="18" charset="0"/>
              </a:rPr>
              <a:t>(4.3(a) through 4.3(c)). CONCERN</a:t>
            </a:r>
            <a:endParaRPr lang="en-US" sz="1800" dirty="0">
              <a:effectLst/>
              <a:latin typeface="Arial" panose="020B0604020202020204" pitchFamily="34" charset="0"/>
              <a:ea typeface="Times New Roman" panose="02020603050405020304" pitchFamily="18" charset="0"/>
            </a:endParaRPr>
          </a:p>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3170488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(11) The External Dosimetry Management System is the main database repository system for the XYZ dose of record. The report and forms used to access the data tables are planned to be rewritten in Cold Fusion, as their current versions (Oracle Forms) is nearing end-of-life. This will be a long-term, large-scale endeavor. </a:t>
            </a:r>
          </a:p>
          <a:p>
            <a:endParaRPr lang="en-US" dirty="0"/>
          </a:p>
        </p:txBody>
      </p:sp>
    </p:spTree>
    <p:extLst>
      <p:ext uri="{BB962C8B-B14F-4D97-AF65-F5344CB8AC3E}">
        <p14:creationId xmlns:p14="http://schemas.microsoft.com/office/powerpoint/2010/main" val="3054130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(11) The External Dosimetry Management System is the main database repository system for the XYZ dose of record. The report and forms used to access the data tables are planned to be rewritten in Cold Fusion, as their current versions (Oracle Forms) is nearing end-of-life. This will be a long-term, large-scale endeavor.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95111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5F61B-BC86-4ABA-A8B7-069C1076AD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94A247-A015-F6E1-A44A-EEFDBBAC8C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66641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(12) The RCF for DXT calibration performed on May 6, 2022 for an ECC read was outside of the posted normal range for reader 7 but was accepted for use by the ED Technician without reporting to the EDP Manager. Procedure EDP-607, </a:t>
            </a:r>
            <a:r>
              <a:rPr lang="en-US" sz="1800" i="1" dirty="0">
                <a:effectLst/>
                <a:latin typeface="Arial" panose="020B0604020202020204" pitchFamily="34" charset="0"/>
                <a:ea typeface="Times New Roman" panose="02020603050405020304" pitchFamily="18" charset="0"/>
              </a:rPr>
              <a:t>Daily Reader Preparation</a:t>
            </a:r>
            <a:r>
              <a:rPr lang="en-US" sz="1800" dirty="0">
                <a:effectLst/>
                <a:latin typeface="Arial" panose="020B0604020202020204" pitchFamily="34" charset="0"/>
                <a:ea typeface="Times New Roman" panose="02020603050405020304" pitchFamily="18" charset="0"/>
              </a:rPr>
              <a:t> prescribes reporting these results to the EDP Manager for review. (The EDP Manager may approve any RCF that is within 10% of the mean of the current RCF range. </a:t>
            </a:r>
          </a:p>
          <a:p>
            <a:endParaRPr lang="en-US" dirty="0"/>
          </a:p>
        </p:txBody>
      </p:sp>
    </p:spTree>
    <p:extLst>
      <p:ext uri="{BB962C8B-B14F-4D97-AF65-F5344CB8AC3E}">
        <p14:creationId xmlns:p14="http://schemas.microsoft.com/office/powerpoint/2010/main" val="2182158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L="0" marR="0" indent="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(12) The RCF for DXT calibration performed on May 6, 2022 for an ECC read was outside of the posted normal range for reader 7 but was accepted for use by the ED Technician without reporting to the EDP Manager. Procedure EDP-607, </a:t>
            </a:r>
            <a:r>
              <a:rPr lang="en-US" sz="1800" i="1" dirty="0">
                <a:effectLst/>
                <a:latin typeface="Arial" panose="020B0604020202020204" pitchFamily="34" charset="0"/>
                <a:ea typeface="Times New Roman" panose="02020603050405020304" pitchFamily="18" charset="0"/>
              </a:rPr>
              <a:t>Daily Reader Preparation</a:t>
            </a:r>
            <a:r>
              <a:rPr lang="en-US" sz="1800" dirty="0">
                <a:effectLst/>
                <a:latin typeface="Arial" panose="020B0604020202020204" pitchFamily="34" charset="0"/>
                <a:ea typeface="Times New Roman" panose="02020603050405020304" pitchFamily="18" charset="0"/>
              </a:rPr>
              <a:t> prescribes reporting these results to the EDP Manager for review. (The EDP Manager may approve any RCF that is within 10% of the mean of the current RCF range. </a:t>
            </a:r>
            <a:r>
              <a:rPr lang="en-US" sz="1800" b="1" dirty="0">
                <a:effectLst/>
                <a:latin typeface="Arial" panose="020B0604020202020204" pitchFamily="34" charset="0"/>
                <a:ea typeface="Times New Roman" panose="02020603050405020304" pitchFamily="18" charset="0"/>
              </a:rPr>
              <a:t>[4.3(b) and 4.7.2(b)] 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027322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423332" y="741392"/>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(13) The backup processing services procedure was tested in late 2020 with a small population of HBG dosimeters. More frequent testing for all dosimeter types including larger numbers of dosimeters is recommended to ensure all aspects of the process are adequate in the event that both readers are not operational. </a:t>
            </a:r>
          </a:p>
          <a:p>
            <a:endParaRPr lang="en-US" dirty="0"/>
          </a:p>
        </p:txBody>
      </p:sp>
    </p:spTree>
    <p:extLst>
      <p:ext uri="{BB962C8B-B14F-4D97-AF65-F5344CB8AC3E}">
        <p14:creationId xmlns:p14="http://schemas.microsoft.com/office/powerpoint/2010/main" val="1659692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423332" y="741392"/>
            <a:ext cx="9144000" cy="1655762"/>
          </a:xfrm>
        </p:spPr>
        <p:txBody>
          <a:bodyPr/>
          <a:lstStyle/>
          <a:p>
            <a:pPr marL="0" marR="0" indent="0" algn="just">
              <a:spcBef>
                <a:spcPts val="0"/>
              </a:spcBef>
              <a:spcAft>
                <a:spcPts val="0"/>
              </a:spcAft>
              <a:tabLst>
                <a:tab pos="1028700" algn="l"/>
                <a:tab pos="1485900" algn="l"/>
              </a:tabLst>
            </a:pPr>
            <a:r>
              <a:rPr lang="en-US" sz="1800" dirty="0">
                <a:effectLst/>
                <a:latin typeface="Arial" panose="020B0604020202020204" pitchFamily="34" charset="0"/>
                <a:ea typeface="Times New Roman" panose="02020603050405020304" pitchFamily="18" charset="0"/>
              </a:rPr>
              <a:t>(13) The backup processing services procedure was tested in late 2020 with a small population of HBG dosimeters. More frequent testing for all dosimeter types including larger numbers of dosimeters is recommended to ensure all aspects of the process are adequate in the event that both readers are not operational. </a:t>
            </a:r>
            <a:r>
              <a:rPr lang="en-US" sz="1800" b="1" dirty="0">
                <a:effectLst/>
                <a:latin typeface="Arial" panose="020B0604020202020204" pitchFamily="34" charset="0"/>
                <a:ea typeface="Times New Roman" panose="02020603050405020304" pitchFamily="18" charset="0"/>
              </a:rPr>
              <a:t>[4.7(c)] 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82806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lnSpcReduction="10000"/>
          </a:bodyPr>
          <a:lstStyle/>
          <a:p>
            <a:pPr marL="0" marR="0" indent="0" algn="just">
              <a:spcBef>
                <a:spcPts val="120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(14) DOE-STD-1095 states that Quality Control and unirradiated dosimeters shall be used routinely to identify reader processing problems.  Unirradiated and quality control dosimetry frequency shall be determined based upon the total number of dosimeters processed, equipment stability, type of quality control checks, or other suitable method.   The practice used by XYZ (XYZ procedure QA-1-009 step 7.2.7) is that only irradiated Quality Control cards (QC) are interspersed in dosimeter processing groups at a frequency of 1 per 25 dosimeters.</a:t>
            </a:r>
          </a:p>
          <a:p>
            <a:endParaRPr lang="en-US" dirty="0"/>
          </a:p>
        </p:txBody>
      </p:sp>
    </p:spTree>
    <p:extLst>
      <p:ext uri="{BB962C8B-B14F-4D97-AF65-F5344CB8AC3E}">
        <p14:creationId xmlns:p14="http://schemas.microsoft.com/office/powerpoint/2010/main" val="37152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lnSpcReduction="10000"/>
          </a:bodyPr>
          <a:lstStyle/>
          <a:p>
            <a:pPr marL="0" marR="0" indent="0" algn="just">
              <a:spcBef>
                <a:spcPts val="120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(14) DOE-STD-1095 states that Quality Control and unirradiated dosimeters shall be used routinely to identify reader processing problems.  Unirradiated and quality control dosimetry frequency shall be determined based upon the total number of dosimeters processed, equipment stability, type of quality control checks, or other suitable method.   The practice used by XYZ (XYZ procedure QA-1-009 step 7.2.7) is that only irradiated Quality Control cards (QC) are interspersed in dosimeter processing groups at a frequency of 1 per 25 dosimeters.</a:t>
            </a:r>
            <a:r>
              <a:rPr lang="en-US" sz="1800" b="1" dirty="0">
                <a:effectLst/>
                <a:latin typeface="Arial" panose="020B0604020202020204" pitchFamily="34" charset="0"/>
                <a:ea typeface="Times New Roman" panose="02020603050405020304" pitchFamily="18" charset="0"/>
              </a:rPr>
              <a:t>4.7.2(d) 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8905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fontScale="92500" lnSpcReduction="10000"/>
          </a:bodyPr>
          <a:lstStyle/>
          <a:p>
            <a:pPr marR="0" lvl="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(2) DOELAP requires an External Vendor Audit once per accreditation period and QA-1-001 further specifies this audit to be conducted at least one year prior to the DOELAP onsite assessment. An onsite vendor audit was performed in 2017, and a limited tabletop assessment was performed during the period of COVID restrictions. The program scheduled the onsite audit soon after COVID travel restrictions were lifted, and it is planned to begin 6/20/2022. However, as of this DOELAP onsite assessment, a full onsite audit of the vendor has not been performed in this accreditation period</a:t>
            </a:r>
            <a:r>
              <a:rPr lang="en-US" sz="1800" b="1" dirty="0">
                <a:effectLst/>
                <a:latin typeface="Arial" panose="020B0604020202020204" pitchFamily="34" charset="0"/>
                <a:ea typeface="Times New Roman" panose="02020603050405020304" pitchFamily="18" charset="0"/>
              </a:rPr>
              <a:t>. </a:t>
            </a:r>
            <a:endParaRPr lang="en-US" dirty="0"/>
          </a:p>
        </p:txBody>
      </p:sp>
    </p:spTree>
    <p:extLst>
      <p:ext uri="{BB962C8B-B14F-4D97-AF65-F5344CB8AC3E}">
        <p14:creationId xmlns:p14="http://schemas.microsoft.com/office/powerpoint/2010/main" val="1631732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14275" y="665891"/>
            <a:ext cx="9144000" cy="1655762"/>
          </a:xfrm>
        </p:spPr>
        <p:txBody>
          <a:bodyPr>
            <a:normAutofit fontScale="92500" lnSpcReduction="20000"/>
          </a:bodyPr>
          <a:lstStyle/>
          <a:p>
            <a:pPr marL="0" marR="0" indent="0" algn="just">
              <a:spcBef>
                <a:spcPts val="120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(15) Between April 1, 2020, through March 31, 2021, there were four incidents involving at least 13 QC dosimeters and 45 worker dosimeters that were reported as failed analyses due to a reader failure.  However, no corrective action request and report (CARR) or an internal nonconformance report were opened to investigate and prevent recurrence.  In June 2021, and reader failure incident was finally investigated and corrective actions implemented.  Section E in XYZ Quality Assurance Plan (XYZ-QS-B-oo1 rev 36) requires the completion of an internal nonconformance report when laboratory control samples do not meet acceptance criteria specified in the applicable SOP. </a:t>
            </a:r>
          </a:p>
          <a:p>
            <a:endParaRPr lang="en-US" dirty="0"/>
          </a:p>
        </p:txBody>
      </p:sp>
    </p:spTree>
    <p:extLst>
      <p:ext uri="{BB962C8B-B14F-4D97-AF65-F5344CB8AC3E}">
        <p14:creationId xmlns:p14="http://schemas.microsoft.com/office/powerpoint/2010/main" val="1344555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14275" y="665891"/>
            <a:ext cx="9144000" cy="1655762"/>
          </a:xfrm>
        </p:spPr>
        <p:txBody>
          <a:bodyPr>
            <a:normAutofit fontScale="92500" lnSpcReduction="20000"/>
          </a:bodyPr>
          <a:lstStyle/>
          <a:p>
            <a:pPr marL="0" marR="0" indent="0" algn="just">
              <a:spcBef>
                <a:spcPts val="120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(15) Between April 1, 2020, through March 31, 2021, there were four incidents involving at least 13 QC dosimeters and 45 worker dosimeters that were reported as failed analyses due to a reader failure.  However, no corrective action request and report (CARR) or an internal nonconformance report were opened to investigate and prevent recurrence.  In June 2021, and reader failure incident was finally investigated and corrective actions implemented.  Section E in XYZ Quality Assurance Plan (XYZ-QS-B-oo1 rev 36) requires the completion of an internal nonconformance report when laboratory control samples do not meet acceptance criteria specified in the applicable SOP. </a:t>
            </a:r>
            <a:r>
              <a:rPr lang="en-US" sz="1800" b="1" dirty="0">
                <a:effectLst/>
                <a:latin typeface="Arial" panose="020B0604020202020204" pitchFamily="34" charset="0"/>
                <a:ea typeface="Times New Roman" panose="02020603050405020304" pitchFamily="18" charset="0"/>
              </a:rPr>
              <a:t>4.6(b) 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878150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A22319E-D6FE-D9D5-5134-8D3394770567}"/>
              </a:ext>
            </a:extLst>
          </p:cNvPr>
          <p:cNvSpPr txBox="1"/>
          <p:nvPr/>
        </p:nvSpPr>
        <p:spPr>
          <a:xfrm>
            <a:off x="746620" y="721454"/>
            <a:ext cx="10586907" cy="2063691"/>
          </a:xfrm>
          <a:prstGeom prst="rect">
            <a:avLst/>
          </a:prstGeom>
          <a:noFill/>
        </p:spPr>
        <p:txBody>
          <a:bodyPr wrap="square">
            <a:spAutoFit/>
          </a:bodyPr>
          <a:lstStyle/>
          <a:p>
            <a:r>
              <a:rPr lang="en-US" sz="1800" dirty="0">
                <a:solidFill>
                  <a:srgbClr val="161616"/>
                </a:solidFill>
                <a:effectLst/>
                <a:latin typeface="Arial" panose="020B0604020202020204" pitchFamily="34" charset="0"/>
                <a:ea typeface="Arial" panose="020B0604020202020204" pitchFamily="34" charset="0"/>
              </a:rPr>
              <a:t>Whole body dosimeters are worn for the following wear periods: quarterly, semiannual, and</a:t>
            </a:r>
            <a:r>
              <a:rPr lang="en-US" sz="1800" spc="-1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annual.</a:t>
            </a:r>
            <a:r>
              <a:rPr lang="en-US" sz="1800" spc="20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Per EGAR 2540, "External Dosimetry Lower Limit of Detection for the Landauer </a:t>
            </a:r>
            <a:r>
              <a:rPr lang="en-US" sz="1800" dirty="0" err="1">
                <a:solidFill>
                  <a:srgbClr val="161616"/>
                </a:solidFill>
                <a:effectLst/>
                <a:latin typeface="Arial" panose="020B0604020202020204" pitchFamily="34" charset="0"/>
                <a:ea typeface="Arial" panose="020B0604020202020204" pitchFamily="34" charset="0"/>
              </a:rPr>
              <a:t>lnlight</a:t>
            </a:r>
            <a:r>
              <a:rPr lang="en-US" sz="1800" dirty="0">
                <a:solidFill>
                  <a:srgbClr val="161616"/>
                </a:solidFill>
                <a:effectLst/>
                <a:latin typeface="Arial" panose="020B0604020202020204" pitchFamily="34" charset="0"/>
                <a:ea typeface="Arial" panose="020B0604020202020204" pitchFamily="34" charset="0"/>
              </a:rPr>
              <a:t> LOR Model 2, 2T, and U Dosimeters" the lower</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limit</a:t>
            </a:r>
            <a:r>
              <a:rPr lang="en-US" sz="1800" spc="-6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of</a:t>
            </a:r>
            <a:r>
              <a:rPr lang="en-US" sz="1800" spc="-5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detection</a:t>
            </a:r>
            <a:r>
              <a:rPr lang="en-US" sz="1800" spc="-3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is</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calculated and</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documented</a:t>
            </a:r>
            <a:r>
              <a:rPr lang="en-US" sz="1800" spc="-1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for</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quarterly</a:t>
            </a:r>
            <a:r>
              <a:rPr lang="en-US" sz="1800" spc="-1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wear</a:t>
            </a:r>
            <a:r>
              <a:rPr lang="en-US" sz="1800" spc="-6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period for the following Landauer OSL dosimeters: </a:t>
            </a:r>
            <a:r>
              <a:rPr lang="en-US" sz="1800" dirty="0" err="1">
                <a:solidFill>
                  <a:srgbClr val="161616"/>
                </a:solidFill>
                <a:effectLst/>
                <a:latin typeface="Arial" panose="020B0604020202020204" pitchFamily="34" charset="0"/>
                <a:ea typeface="Arial" panose="020B0604020202020204" pitchFamily="34" charset="0"/>
              </a:rPr>
              <a:t>lnlight</a:t>
            </a:r>
            <a:r>
              <a:rPr lang="en-US" sz="1800" dirty="0">
                <a:solidFill>
                  <a:srgbClr val="161616"/>
                </a:solidFill>
                <a:effectLst/>
                <a:latin typeface="Arial" panose="020B0604020202020204" pitchFamily="34" charset="0"/>
                <a:ea typeface="Arial" panose="020B0604020202020204" pitchFamily="34" charset="0"/>
              </a:rPr>
              <a:t> LOR Model 2 and 2T dosimeters, using the algorithm, lnlightMod2N_09 version 00101.</a:t>
            </a:r>
            <a:r>
              <a:rPr lang="en-US" sz="1800" spc="20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 site is working</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on</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semi-annual</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LLD</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calculation,</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and</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it</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is</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near</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completion.</a:t>
            </a:r>
            <a:r>
              <a:rPr lang="en-US" sz="1800" spc="-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However, an LLD for the annual wear period should be conducted. The lower limit of detection</a:t>
            </a:r>
            <a:r>
              <a:rPr lang="en-US" sz="1800" spc="-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documentation for</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extremity program</a:t>
            </a:r>
            <a:r>
              <a:rPr lang="en-US" sz="1800" spc="-1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references the</a:t>
            </a:r>
            <a:r>
              <a:rPr lang="en-US" sz="1800" spc="-3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U-ring</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rather than the Saturn ring. </a:t>
            </a:r>
            <a:endParaRPr lang="en-US" dirty="0"/>
          </a:p>
        </p:txBody>
      </p:sp>
    </p:spTree>
    <p:extLst>
      <p:ext uri="{BB962C8B-B14F-4D97-AF65-F5344CB8AC3E}">
        <p14:creationId xmlns:p14="http://schemas.microsoft.com/office/powerpoint/2010/main" val="1580550741"/>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A51499-7C26-1BC8-9A88-0DE3774F83FF}"/>
              </a:ext>
            </a:extLst>
          </p:cNvPr>
          <p:cNvSpPr txBox="1"/>
          <p:nvPr/>
        </p:nvSpPr>
        <p:spPr>
          <a:xfrm>
            <a:off x="805342" y="604008"/>
            <a:ext cx="10645629" cy="2308324"/>
          </a:xfrm>
          <a:prstGeom prst="rect">
            <a:avLst/>
          </a:prstGeom>
          <a:noFill/>
        </p:spPr>
        <p:txBody>
          <a:bodyPr wrap="square">
            <a:spAutoFit/>
          </a:bodyPr>
          <a:lstStyle/>
          <a:p>
            <a:r>
              <a:rPr lang="en-US" sz="1800" dirty="0">
                <a:solidFill>
                  <a:srgbClr val="161616"/>
                </a:solidFill>
                <a:effectLst/>
                <a:latin typeface="Arial" panose="020B0604020202020204" pitchFamily="34" charset="0"/>
                <a:ea typeface="Arial" panose="020B0604020202020204" pitchFamily="34" charset="0"/>
              </a:rPr>
              <a:t>Whole body dosimeters are worn for the following wear periods: quarterly, semiannual, and</a:t>
            </a:r>
            <a:r>
              <a:rPr lang="en-US" sz="1800" spc="-1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annual.</a:t>
            </a:r>
            <a:r>
              <a:rPr lang="en-US" sz="1800" spc="20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Per EGAR 2540, "External Dosimetry Lower Limit of Detection for the Landauer </a:t>
            </a:r>
            <a:r>
              <a:rPr lang="en-US" sz="1800" dirty="0" err="1">
                <a:solidFill>
                  <a:srgbClr val="161616"/>
                </a:solidFill>
                <a:effectLst/>
                <a:latin typeface="Arial" panose="020B0604020202020204" pitchFamily="34" charset="0"/>
                <a:ea typeface="Arial" panose="020B0604020202020204" pitchFamily="34" charset="0"/>
              </a:rPr>
              <a:t>lnlight</a:t>
            </a:r>
            <a:r>
              <a:rPr lang="en-US" sz="1800" dirty="0">
                <a:solidFill>
                  <a:srgbClr val="161616"/>
                </a:solidFill>
                <a:effectLst/>
                <a:latin typeface="Arial" panose="020B0604020202020204" pitchFamily="34" charset="0"/>
                <a:ea typeface="Arial" panose="020B0604020202020204" pitchFamily="34" charset="0"/>
              </a:rPr>
              <a:t> LOR Model 2, 2T, and U Dosimeters" the lower</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limit</a:t>
            </a:r>
            <a:r>
              <a:rPr lang="en-US" sz="1800" spc="-6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of</a:t>
            </a:r>
            <a:r>
              <a:rPr lang="en-US" sz="1800" spc="-5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detection</a:t>
            </a:r>
            <a:r>
              <a:rPr lang="en-US" sz="1800" spc="-3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is</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calculated and</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documented</a:t>
            </a:r>
            <a:r>
              <a:rPr lang="en-US" sz="1800" spc="-1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for</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quarterly</a:t>
            </a:r>
            <a:r>
              <a:rPr lang="en-US" sz="1800" spc="-1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wear</a:t>
            </a:r>
            <a:r>
              <a:rPr lang="en-US" sz="1800" spc="-6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period for the following Landauer OSL dosimeters: </a:t>
            </a:r>
            <a:r>
              <a:rPr lang="en-US" sz="1800" dirty="0" err="1">
                <a:solidFill>
                  <a:srgbClr val="161616"/>
                </a:solidFill>
                <a:effectLst/>
                <a:latin typeface="Arial" panose="020B0604020202020204" pitchFamily="34" charset="0"/>
                <a:ea typeface="Arial" panose="020B0604020202020204" pitchFamily="34" charset="0"/>
              </a:rPr>
              <a:t>lnlight</a:t>
            </a:r>
            <a:r>
              <a:rPr lang="en-US" sz="1800" dirty="0">
                <a:solidFill>
                  <a:srgbClr val="161616"/>
                </a:solidFill>
                <a:effectLst/>
                <a:latin typeface="Arial" panose="020B0604020202020204" pitchFamily="34" charset="0"/>
                <a:ea typeface="Arial" panose="020B0604020202020204" pitchFamily="34" charset="0"/>
              </a:rPr>
              <a:t> LOR Model 2 and 2T dosimeters, using the algorithm, lnlightMod2N_09 version 00101.</a:t>
            </a:r>
            <a:r>
              <a:rPr lang="en-US" sz="1800" spc="20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 site is working</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on</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semi-annual</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LLD</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calculation,</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and</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it</a:t>
            </a:r>
            <a:r>
              <a:rPr lang="en-US" sz="1800" spc="-8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is</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near</a:t>
            </a:r>
            <a:r>
              <a:rPr lang="en-US" sz="1800" spc="-7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completion.</a:t>
            </a:r>
            <a:r>
              <a:rPr lang="en-US" sz="1800" spc="-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However, an LLD for the annual wear period should be conducted. The lower limit of detection</a:t>
            </a:r>
            <a:r>
              <a:rPr lang="en-US" sz="1800" spc="-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documentation for</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the</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extremity program</a:t>
            </a:r>
            <a:r>
              <a:rPr lang="en-US" sz="1800" spc="-10"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references the</a:t>
            </a:r>
            <a:r>
              <a:rPr lang="en-US" sz="1800" spc="-3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U-ring</a:t>
            </a:r>
            <a:r>
              <a:rPr lang="en-US" sz="1800" spc="-45" dirty="0">
                <a:solidFill>
                  <a:srgbClr val="161616"/>
                </a:solidFill>
                <a:effectLst/>
                <a:latin typeface="Arial" panose="020B0604020202020204" pitchFamily="34" charset="0"/>
                <a:ea typeface="Arial" panose="020B0604020202020204" pitchFamily="34" charset="0"/>
              </a:rPr>
              <a:t> </a:t>
            </a:r>
            <a:r>
              <a:rPr lang="en-US" sz="1800" dirty="0">
                <a:solidFill>
                  <a:srgbClr val="161616"/>
                </a:solidFill>
                <a:effectLst/>
                <a:latin typeface="Arial" panose="020B0604020202020204" pitchFamily="34" charset="0"/>
                <a:ea typeface="Arial" panose="020B0604020202020204" pitchFamily="34" charset="0"/>
              </a:rPr>
              <a:t>rather than the Saturn ring. </a:t>
            </a:r>
            <a:r>
              <a:rPr lang="en-US" sz="1800" b="1" dirty="0">
                <a:solidFill>
                  <a:srgbClr val="161616"/>
                </a:solidFill>
                <a:effectLst/>
                <a:latin typeface="Arial" panose="020B0604020202020204" pitchFamily="34" charset="0"/>
                <a:ea typeface="Arial" panose="020B0604020202020204" pitchFamily="34" charset="0"/>
              </a:rPr>
              <a:t>4.7.1(c)</a:t>
            </a:r>
            <a:r>
              <a:rPr lang="en-US" sz="1800" dirty="0">
                <a:solidFill>
                  <a:srgbClr val="161616"/>
                </a:solidFill>
                <a:effectLst/>
                <a:latin typeface="Arial" panose="020B0604020202020204" pitchFamily="34" charset="0"/>
                <a:ea typeface="Arial" panose="020B0604020202020204" pitchFamily="34" charset="0"/>
              </a:rPr>
              <a:t> </a:t>
            </a:r>
            <a:r>
              <a:rPr lang="en-US" sz="1800" b="1" dirty="0">
                <a:solidFill>
                  <a:srgbClr val="161616"/>
                </a:solidFill>
                <a:effectLst/>
                <a:latin typeface="Arial" panose="020B0604020202020204" pitchFamily="34" charset="0"/>
                <a:ea typeface="Arial" panose="020B0604020202020204" pitchFamily="34" charset="0"/>
              </a:rPr>
              <a:t>Concern</a:t>
            </a:r>
            <a:endParaRPr lang="en-US" dirty="0"/>
          </a:p>
        </p:txBody>
      </p:sp>
    </p:spTree>
    <p:extLst>
      <p:ext uri="{BB962C8B-B14F-4D97-AF65-F5344CB8AC3E}">
        <p14:creationId xmlns:p14="http://schemas.microsoft.com/office/powerpoint/2010/main" val="30700506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22D8B0-9929-A377-B825-51170B0F9873}"/>
              </a:ext>
            </a:extLst>
          </p:cNvPr>
          <p:cNvSpPr txBox="1"/>
          <p:nvPr/>
        </p:nvSpPr>
        <p:spPr>
          <a:xfrm>
            <a:off x="729842" y="746620"/>
            <a:ext cx="10477850" cy="646331"/>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The formal Management and QA Program review performed in February 2023 does not include the necessary attributes to fully meet DOELAP expectations and requirements. </a:t>
            </a:r>
            <a:endParaRPr lang="en-US" dirty="0"/>
          </a:p>
        </p:txBody>
      </p:sp>
    </p:spTree>
    <p:extLst>
      <p:ext uri="{BB962C8B-B14F-4D97-AF65-F5344CB8AC3E}">
        <p14:creationId xmlns:p14="http://schemas.microsoft.com/office/powerpoint/2010/main" val="169471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EAA4B2-C5EF-9B7D-4CAF-34D1F0675B60}"/>
              </a:ext>
            </a:extLst>
          </p:cNvPr>
          <p:cNvSpPr txBox="1"/>
          <p:nvPr/>
        </p:nvSpPr>
        <p:spPr>
          <a:xfrm>
            <a:off x="729842" y="746620"/>
            <a:ext cx="10477850" cy="646331"/>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The formal Management and QA Program review performed in February 2023 does not include the necessary attributes to fully meet DOELAP expectations and requirements. </a:t>
            </a:r>
            <a:r>
              <a:rPr lang="en-US" sz="1800" b="1" dirty="0">
                <a:effectLst/>
                <a:latin typeface="Arial" panose="020B0604020202020204" pitchFamily="34" charset="0"/>
                <a:ea typeface="Arial" panose="020B0604020202020204" pitchFamily="34" charset="0"/>
              </a:rPr>
              <a:t>4.2(g) Concern</a:t>
            </a:r>
            <a:endParaRPr lang="en-US" b="1" dirty="0"/>
          </a:p>
        </p:txBody>
      </p:sp>
    </p:spTree>
    <p:extLst>
      <p:ext uri="{BB962C8B-B14F-4D97-AF65-F5344CB8AC3E}">
        <p14:creationId xmlns:p14="http://schemas.microsoft.com/office/powerpoint/2010/main" val="2029237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8F89CA-6E3F-15BE-779A-40926971C4DB}"/>
              </a:ext>
            </a:extLst>
          </p:cNvPr>
          <p:cNvSpPr txBox="1"/>
          <p:nvPr/>
        </p:nvSpPr>
        <p:spPr>
          <a:xfrm>
            <a:off x="838898" y="780176"/>
            <a:ext cx="10234569" cy="1200329"/>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Although records are maintained in accordance with applicable requirements, the XXX should consider improved storage of records. Numerous hard copy original</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records</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are</a:t>
            </a:r>
            <a:r>
              <a:rPr lang="en-US" sz="1800" spc="-7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kept</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in</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the</a:t>
            </a:r>
            <a:r>
              <a:rPr lang="en-US" sz="1800" spc="-8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Dosimetry</a:t>
            </a:r>
            <a:r>
              <a:rPr lang="en-US" sz="1800" spc="-6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Processing</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Lab</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a:t>
            </a:r>
            <a:r>
              <a:rPr lang="en-US" sz="1800" spc="-8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long-</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term</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storage of </a:t>
            </a:r>
            <a:r>
              <a:rPr lang="en-US" dirty="0">
                <a:latin typeface="Arial" panose="020B0604020202020204" pitchFamily="34" charset="0"/>
                <a:ea typeface="Arial" panose="020B0604020202020204" pitchFamily="34" charset="0"/>
              </a:rPr>
              <a:t>XXX</a:t>
            </a:r>
            <a:r>
              <a:rPr lang="en-US" sz="1800" dirty="0">
                <a:effectLst/>
                <a:latin typeface="Arial" panose="020B0604020202020204" pitchFamily="34" charset="0"/>
                <a:ea typeface="Arial" panose="020B0604020202020204" pitchFamily="34" charset="0"/>
              </a:rPr>
              <a:t> records may not adequately protect them from water damage in the event of a fire.</a:t>
            </a:r>
            <a:endParaRPr lang="en-US" dirty="0"/>
          </a:p>
        </p:txBody>
      </p:sp>
    </p:spTree>
    <p:extLst>
      <p:ext uri="{BB962C8B-B14F-4D97-AF65-F5344CB8AC3E}">
        <p14:creationId xmlns:p14="http://schemas.microsoft.com/office/powerpoint/2010/main" val="1675677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957354-8E75-2B98-4422-F995283EBF08}"/>
              </a:ext>
            </a:extLst>
          </p:cNvPr>
          <p:cNvSpPr txBox="1"/>
          <p:nvPr/>
        </p:nvSpPr>
        <p:spPr>
          <a:xfrm>
            <a:off x="838898" y="780176"/>
            <a:ext cx="10234569" cy="1200329"/>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Although records are maintained in accordance with applicable requirements, the DP should consider improved storage of records. Numerous hard copy original</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records</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are</a:t>
            </a:r>
            <a:r>
              <a:rPr lang="en-US" sz="1800" spc="-7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kept</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in</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the</a:t>
            </a:r>
            <a:r>
              <a:rPr lang="en-US" sz="1800" spc="-8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Dosimetry</a:t>
            </a:r>
            <a:r>
              <a:rPr lang="en-US" sz="1800" spc="-6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Processing</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Lab</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and</a:t>
            </a:r>
            <a:r>
              <a:rPr lang="en-US" sz="1800" spc="-8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long-</a:t>
            </a:r>
            <a:r>
              <a:rPr lang="en-US" sz="1800" spc="-65"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term</a:t>
            </a:r>
            <a:r>
              <a:rPr lang="en-US" sz="1800" spc="-70" dirty="0">
                <a:effectLst/>
                <a:latin typeface="Arial" panose="020B0604020202020204" pitchFamily="34" charset="0"/>
                <a:ea typeface="Arial" panose="020B0604020202020204" pitchFamily="34" charset="0"/>
              </a:rPr>
              <a:t> </a:t>
            </a:r>
            <a:r>
              <a:rPr lang="en-US" sz="1800" dirty="0">
                <a:effectLst/>
                <a:latin typeface="Arial" panose="020B0604020202020204" pitchFamily="34" charset="0"/>
                <a:ea typeface="Arial" panose="020B0604020202020204" pitchFamily="34" charset="0"/>
              </a:rPr>
              <a:t>storage of DP records may not adequately protect them from water damage in the event of a fire. </a:t>
            </a:r>
            <a:r>
              <a:rPr lang="en-US" b="1" dirty="0">
                <a:latin typeface="Arial" panose="020B0604020202020204" pitchFamily="34" charset="0"/>
                <a:ea typeface="Arial" panose="020B0604020202020204" pitchFamily="34" charset="0"/>
              </a:rPr>
              <a:t>Observation</a:t>
            </a:r>
            <a:endParaRPr lang="en-US" dirty="0"/>
          </a:p>
        </p:txBody>
      </p:sp>
    </p:spTree>
    <p:extLst>
      <p:ext uri="{BB962C8B-B14F-4D97-AF65-F5344CB8AC3E}">
        <p14:creationId xmlns:p14="http://schemas.microsoft.com/office/powerpoint/2010/main" val="2633645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58F1BB-1555-A264-7F54-A238DC278928}"/>
              </a:ext>
            </a:extLst>
          </p:cNvPr>
          <p:cNvSpPr txBox="1"/>
          <p:nvPr/>
        </p:nvSpPr>
        <p:spPr>
          <a:xfrm>
            <a:off x="838898" y="796954"/>
            <a:ext cx="10167457" cy="1477328"/>
          </a:xfrm>
          <a:prstGeom prst="rect">
            <a:avLst/>
          </a:prstGeom>
          <a:noFill/>
        </p:spPr>
        <p:txBody>
          <a:bodyPr wrap="square">
            <a:spAutoFit/>
          </a:bodyPr>
          <a:lstStyle/>
          <a:p>
            <a:pPr marL="342900" marR="0" lvl="0" indent="-342900" algn="just">
              <a:spcBef>
                <a:spcPts val="0"/>
              </a:spcBef>
              <a:spcAft>
                <a:spcPts val="0"/>
              </a:spcAft>
              <a:buFont typeface="+mj-lt"/>
              <a:buAutoNum type="arabicPeriod"/>
              <a:tabLst>
                <a:tab pos="-914400" algn="l"/>
                <a:tab pos="1143000" algn="l"/>
              </a:tabLst>
            </a:pPr>
            <a:r>
              <a:rPr lang="en-US" sz="1800" dirty="0">
                <a:effectLst/>
                <a:latin typeface="Arial" panose="020B0604020202020204" pitchFamily="34" charset="0"/>
                <a:ea typeface="Times New Roman" panose="02020603050405020304" pitchFamily="18" charset="0"/>
              </a:rPr>
              <a:t>The quality assurance manual is incorporated as section 9 of the program technical basis document. The technical basis document has not been updated since 2017. The TBD and QA manual are missing key elements, especially those related to program quality and QA lead responsibilities, as well as the Training program process. 4.2(c) “The QA Lead shall have responsibility and authority to implement the quality assurance program.”</a:t>
            </a:r>
          </a:p>
        </p:txBody>
      </p:sp>
    </p:spTree>
    <p:extLst>
      <p:ext uri="{BB962C8B-B14F-4D97-AF65-F5344CB8AC3E}">
        <p14:creationId xmlns:p14="http://schemas.microsoft.com/office/powerpoint/2010/main" val="2113831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9A8DB7-AE82-82BB-AB1D-4EB89A9872F0}"/>
              </a:ext>
            </a:extLst>
          </p:cNvPr>
          <p:cNvSpPr txBox="1"/>
          <p:nvPr/>
        </p:nvSpPr>
        <p:spPr>
          <a:xfrm>
            <a:off x="687897" y="587229"/>
            <a:ext cx="10544962" cy="1754326"/>
          </a:xfrm>
          <a:prstGeom prst="rect">
            <a:avLst/>
          </a:prstGeom>
          <a:noFill/>
        </p:spPr>
        <p:txBody>
          <a:bodyPr wrap="square">
            <a:spAutoFit/>
          </a:bodyPr>
          <a:lstStyle/>
          <a:p>
            <a:pPr marL="342900" marR="0" lvl="0" indent="-342900" algn="just">
              <a:spcBef>
                <a:spcPts val="0"/>
              </a:spcBef>
              <a:spcAft>
                <a:spcPts val="0"/>
              </a:spcAft>
              <a:buFont typeface="+mj-lt"/>
              <a:buAutoNum type="arabicPeriod"/>
              <a:tabLst>
                <a:tab pos="-914400" algn="l"/>
                <a:tab pos="1143000" algn="l"/>
              </a:tabLst>
            </a:pPr>
            <a:r>
              <a:rPr lang="en-US" sz="1800" dirty="0">
                <a:effectLst/>
                <a:latin typeface="Arial" panose="020B0604020202020204" pitchFamily="34" charset="0"/>
                <a:ea typeface="Times New Roman" panose="02020603050405020304" pitchFamily="18" charset="0"/>
              </a:rPr>
              <a:t>The quality assurance manual is incorporated as section 9 of the program technical basis document. The technical basis document has not been updated since 2017. The TBD and QA manual are missing key elements, especially those related to program quality and QA lead responsibilities, as well as the Training program process. 4.2(c) “The QA Lead shall have responsibility and authority to implement the quality assurance program.” </a:t>
            </a:r>
            <a:r>
              <a:rPr lang="en-US" sz="1800" b="1" dirty="0">
                <a:effectLst/>
                <a:latin typeface="Arial" panose="020B0604020202020204" pitchFamily="34" charset="0"/>
                <a:ea typeface="Times New Roman" panose="02020603050405020304" pitchFamily="18" charset="0"/>
              </a:rPr>
              <a:t>4.1(a), 4.2(c), 4.2(d), 4.2(e), 4.2(h), 4.2(i) Deficiency</a:t>
            </a:r>
          </a:p>
        </p:txBody>
      </p:sp>
    </p:spTree>
    <p:extLst>
      <p:ext uri="{BB962C8B-B14F-4D97-AF65-F5344CB8AC3E}">
        <p14:creationId xmlns:p14="http://schemas.microsoft.com/office/powerpoint/2010/main" val="326994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fontScale="92500" lnSpcReduction="10000"/>
          </a:bodyPr>
          <a:lstStyle/>
          <a:p>
            <a:pPr marR="0" lvl="0" algn="just">
              <a:spcBef>
                <a:spcPts val="0"/>
              </a:spcBef>
              <a:spcAft>
                <a:spcPts val="0"/>
              </a:spcAft>
              <a:tabLst>
                <a:tab pos="-914400" algn="l"/>
                <a:tab pos="1028700" algn="l"/>
                <a:tab pos="-914400" algn="l"/>
              </a:tabLst>
            </a:pPr>
            <a:r>
              <a:rPr lang="en-US" sz="1800" dirty="0">
                <a:effectLst/>
                <a:latin typeface="Arial" panose="020B0604020202020204" pitchFamily="34" charset="0"/>
                <a:ea typeface="Times New Roman" panose="02020603050405020304" pitchFamily="18" charset="0"/>
              </a:rPr>
              <a:t>(2) DOELAP requires an External Vendor Audit once per accreditation period and QA-1-001 further specifies this audit to be conducted at least one year prior to the DOELAP onsite assessment. An onsite vendor audit was performed in 2017, and a limited tabletop assessment was performed during the period of COVID restrictions. The program scheduled the onsite audit soon after COVID travel restrictions were lifted, and it is planned to begin 6/20/2022. However, as of this DOELAP onsite assessment, a full onsite audit of the vendor has not been performed in this accreditation period</a:t>
            </a:r>
            <a:r>
              <a:rPr lang="en-US" sz="1800" b="1" dirty="0">
                <a:effectLst/>
                <a:latin typeface="Arial" panose="020B0604020202020204" pitchFamily="34" charset="0"/>
                <a:ea typeface="Times New Roman" panose="02020603050405020304" pitchFamily="18" charset="0"/>
              </a:rPr>
              <a:t>. [4.2(k)] CONCERN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29456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1B848D-9641-4421-6A5F-E90A486DDBD0}"/>
              </a:ext>
            </a:extLst>
          </p:cNvPr>
          <p:cNvSpPr txBox="1"/>
          <p:nvPr/>
        </p:nvSpPr>
        <p:spPr>
          <a:xfrm>
            <a:off x="721453" y="679508"/>
            <a:ext cx="10679186" cy="646331"/>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Blind audit failures are not being formally documented as an issue adverse to quality and do not include a broader evaluation of program impacts. </a:t>
            </a:r>
            <a:endParaRPr lang="en-US" dirty="0"/>
          </a:p>
        </p:txBody>
      </p:sp>
    </p:spTree>
    <p:extLst>
      <p:ext uri="{BB962C8B-B14F-4D97-AF65-F5344CB8AC3E}">
        <p14:creationId xmlns:p14="http://schemas.microsoft.com/office/powerpoint/2010/main" val="1382160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F520D7-4745-4034-5568-559CA6906B54}"/>
              </a:ext>
            </a:extLst>
          </p:cNvPr>
          <p:cNvSpPr txBox="1"/>
          <p:nvPr/>
        </p:nvSpPr>
        <p:spPr>
          <a:xfrm>
            <a:off x="721453" y="679508"/>
            <a:ext cx="10679186" cy="646331"/>
          </a:xfrm>
          <a:prstGeom prst="rect">
            <a:avLst/>
          </a:prstGeom>
          <a:noFill/>
        </p:spPr>
        <p:txBody>
          <a:bodyPr wrap="square">
            <a:spAutoFit/>
          </a:bodyPr>
          <a:lstStyle/>
          <a:p>
            <a:r>
              <a:rPr lang="en-US" sz="1800" dirty="0">
                <a:effectLst/>
                <a:latin typeface="Arial" panose="020B0604020202020204" pitchFamily="34" charset="0"/>
                <a:ea typeface="Arial" panose="020B0604020202020204" pitchFamily="34" charset="0"/>
              </a:rPr>
              <a:t>Blind audit failures are not being formally documented as an issue adverse to quality and do not include a broader evaluation of program impacts. </a:t>
            </a:r>
            <a:r>
              <a:rPr lang="en-US" sz="1800" b="1" dirty="0">
                <a:effectLst/>
                <a:latin typeface="Arial" panose="020B0604020202020204" pitchFamily="34" charset="0"/>
                <a:ea typeface="Arial" panose="020B0604020202020204" pitchFamily="34" charset="0"/>
              </a:rPr>
              <a:t>4.6(b</a:t>
            </a:r>
            <a:r>
              <a:rPr lang="en-US" b="1" dirty="0">
                <a:latin typeface="Arial" panose="020B0604020202020204" pitchFamily="34" charset="0"/>
                <a:ea typeface="Arial" panose="020B0604020202020204" pitchFamily="34" charset="0"/>
              </a:rPr>
              <a:t>) Concern</a:t>
            </a:r>
            <a:endParaRPr lang="en-US" b="1" dirty="0"/>
          </a:p>
        </p:txBody>
      </p:sp>
    </p:spTree>
    <p:extLst>
      <p:ext uri="{BB962C8B-B14F-4D97-AF65-F5344CB8AC3E}">
        <p14:creationId xmlns:p14="http://schemas.microsoft.com/office/powerpoint/2010/main" val="3565740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9B9AD8-F5E3-ACD8-A51E-6814FC486431}"/>
              </a:ext>
            </a:extLst>
          </p:cNvPr>
          <p:cNvSpPr txBox="1"/>
          <p:nvPr/>
        </p:nvSpPr>
        <p:spPr>
          <a:xfrm>
            <a:off x="679508" y="687898"/>
            <a:ext cx="10184235" cy="1477328"/>
          </a:xfrm>
          <a:prstGeom prst="rect">
            <a:avLst/>
          </a:prstGeom>
          <a:noFill/>
        </p:spPr>
        <p:txBody>
          <a:bodyPr wrap="square">
            <a:spAutoFit/>
          </a:bodyPr>
          <a:lstStyle/>
          <a:p>
            <a:pPr marL="342900" marR="0" lvl="0" indent="-342900" algn="just">
              <a:spcBef>
                <a:spcPts val="0"/>
              </a:spcBef>
              <a:spcAft>
                <a:spcPts val="0"/>
              </a:spcAft>
              <a:buFont typeface="+mj-lt"/>
              <a:buAutoNum type="arabicPeriod"/>
              <a:tabLst>
                <a:tab pos="1028700" algn="l"/>
              </a:tabLst>
            </a:pPr>
            <a:r>
              <a:rPr lang="en-US" dirty="0">
                <a:latin typeface="Arial" panose="020B0604020202020204" pitchFamily="34" charset="0"/>
                <a:ea typeface="Times New Roman" panose="02020603050405020304" pitchFamily="18" charset="0"/>
              </a:rPr>
              <a:t>The site</a:t>
            </a:r>
            <a:r>
              <a:rPr lang="en-US" sz="1800" dirty="0">
                <a:effectLst/>
                <a:latin typeface="Arial" panose="020B0604020202020204" pitchFamily="34" charset="0"/>
                <a:ea typeface="Times New Roman" panose="02020603050405020304" pitchFamily="18" charset="0"/>
              </a:rPr>
              <a:t> performs regular blind audit testing in the categories to which the program is accredited. Blind audit dosimeters and performance reports are provided by PNNL. Currently the program does not trend the blind testing results or produce formal comparisons to historical performance. The program may benefit from identifying trends in the blind audit testing results, e.g. consistent high or low bias in a particular category or source. </a:t>
            </a:r>
          </a:p>
        </p:txBody>
      </p:sp>
    </p:spTree>
    <p:extLst>
      <p:ext uri="{BB962C8B-B14F-4D97-AF65-F5344CB8AC3E}">
        <p14:creationId xmlns:p14="http://schemas.microsoft.com/office/powerpoint/2010/main" val="2345822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03F711-5115-33EE-6D6D-34C1237BFC9E}"/>
              </a:ext>
            </a:extLst>
          </p:cNvPr>
          <p:cNvSpPr txBox="1"/>
          <p:nvPr/>
        </p:nvSpPr>
        <p:spPr>
          <a:xfrm>
            <a:off x="679508" y="687898"/>
            <a:ext cx="10184235" cy="1477328"/>
          </a:xfrm>
          <a:prstGeom prst="rect">
            <a:avLst/>
          </a:prstGeom>
          <a:noFill/>
        </p:spPr>
        <p:txBody>
          <a:bodyPr wrap="square">
            <a:spAutoFit/>
          </a:bodyPr>
          <a:lstStyle/>
          <a:p>
            <a:pPr marL="342900" marR="0" lvl="0" indent="-342900" algn="just">
              <a:spcBef>
                <a:spcPts val="0"/>
              </a:spcBef>
              <a:spcAft>
                <a:spcPts val="0"/>
              </a:spcAft>
              <a:buFont typeface="+mj-lt"/>
              <a:buAutoNum type="arabicPeriod"/>
              <a:tabLst>
                <a:tab pos="1028700" algn="l"/>
              </a:tabLst>
            </a:pPr>
            <a:r>
              <a:rPr lang="en-US" dirty="0">
                <a:latin typeface="Arial" panose="020B0604020202020204" pitchFamily="34" charset="0"/>
                <a:ea typeface="Times New Roman" panose="02020603050405020304" pitchFamily="18" charset="0"/>
              </a:rPr>
              <a:t>The site</a:t>
            </a:r>
            <a:r>
              <a:rPr lang="en-US" sz="1800" dirty="0">
                <a:effectLst/>
                <a:latin typeface="Arial" panose="020B0604020202020204" pitchFamily="34" charset="0"/>
                <a:ea typeface="Times New Roman" panose="02020603050405020304" pitchFamily="18" charset="0"/>
              </a:rPr>
              <a:t> performs regular blind audit testing in the categories to which the program is accredited. Blind audit dosimeters and performance reports are provided by PNNL. Currently the program does not trend the blind testing results or produce formal comparisons to historical performance. The program may benefit from identifying trends in the blind audit testing results, e.g. consistent high or low bias in a particular category or source.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505696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(3) The Dosimetry Vendor states that other worldwide locations provide for continuity of operations. The program does not have a documented plan but should consider how dosimetry operations may be affected by the unexpected loss of key personnel. </a:t>
            </a:r>
          </a:p>
          <a:p>
            <a:endParaRPr lang="en-US" dirty="0"/>
          </a:p>
        </p:txBody>
      </p:sp>
    </p:spTree>
    <p:extLst>
      <p:ext uri="{BB962C8B-B14F-4D97-AF65-F5344CB8AC3E}">
        <p14:creationId xmlns:p14="http://schemas.microsoft.com/office/powerpoint/2010/main" val="380637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(3) The Dosimetry Vendor states that other worldwide locations provide for continuity of operations. The program does not have a documented plan but should consider how dosimetry operations may be affected by the unexpected loss of key personnel.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23191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(4) The QAP, Technical Basis, and the current contract specification, in several places, refer to the ‘DOELAP accreditation’ of the Dosimetry Vendor. These statements should be corrected – only DOE programs are accredited by DOELAP. </a:t>
            </a:r>
          </a:p>
          <a:p>
            <a:endParaRPr lang="en-US" dirty="0"/>
          </a:p>
        </p:txBody>
      </p:sp>
    </p:spTree>
    <p:extLst>
      <p:ext uri="{BB962C8B-B14F-4D97-AF65-F5344CB8AC3E}">
        <p14:creationId xmlns:p14="http://schemas.microsoft.com/office/powerpoint/2010/main" val="912738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(4) The QAP, Technical Basis, and the current contract specification, in several places, refer to the ‘DOELAP accreditation’ of the Dosimetry Vendor. These statements should be corrected – only DOE programs are accredited by DOELAP. </a:t>
            </a:r>
            <a:r>
              <a:rPr lang="en-US" sz="1800" b="1" dirty="0">
                <a:effectLst/>
                <a:latin typeface="Arial" panose="020B0604020202020204" pitchFamily="34" charset="0"/>
                <a:ea typeface="Times New Roman" panose="02020603050405020304" pitchFamily="18" charset="0"/>
              </a:rPr>
              <a:t>OBSERVATION</a:t>
            </a:r>
            <a:endParaRPr lang="en-US" sz="1800" dirty="0">
              <a:effectLst/>
              <a:latin typeface="Arial" panose="020B060402020202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44722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A8E6217-FF9B-4D96-AE50-F8D30DD48392}"/>
              </a:ext>
            </a:extLst>
          </p:cNvPr>
          <p:cNvSpPr>
            <a:spLocks noGrp="1"/>
          </p:cNvSpPr>
          <p:nvPr>
            <p:ph type="subTitle" idx="1"/>
          </p:nvPr>
        </p:nvSpPr>
        <p:spPr>
          <a:xfrm>
            <a:off x="1356220" y="976284"/>
            <a:ext cx="9144000" cy="1655762"/>
          </a:xfrm>
        </p:spPr>
        <p:txBody>
          <a:bodyPr>
            <a:normAutofit/>
          </a:bodyPr>
          <a:lstStyle/>
          <a:p>
            <a:pPr marR="0" lvl="0" algn="just">
              <a:spcBef>
                <a:spcPts val="0"/>
              </a:spcBef>
              <a:spcAft>
                <a:spcPts val="0"/>
              </a:spcAft>
              <a:tabLst>
                <a:tab pos="1028700" algn="l"/>
              </a:tabLst>
            </a:pPr>
            <a:r>
              <a:rPr lang="en-US" sz="1800" dirty="0">
                <a:effectLst/>
                <a:latin typeface="Arial" panose="020B0604020202020204" pitchFamily="34" charset="0"/>
                <a:ea typeface="Times New Roman" panose="02020603050405020304" pitchFamily="18" charset="0"/>
              </a:rPr>
              <a:t>(5) The DOE contract for the management of cleanup activities on the DOE XYZ Reservation was awarded to ACME just two days prior to the start of this onsite assessment. External dosimetry program procedures and desktop instructions have been reissued as-is with a cover document that addresses the new organization and new position titles. The program has been granted a 1-year period to make modifications to the procedures to formally incorporate the new organizational structure. </a:t>
            </a:r>
          </a:p>
          <a:p>
            <a:endParaRPr lang="en-US" dirty="0"/>
          </a:p>
        </p:txBody>
      </p:sp>
    </p:spTree>
    <p:extLst>
      <p:ext uri="{BB962C8B-B14F-4D97-AF65-F5344CB8AC3E}">
        <p14:creationId xmlns:p14="http://schemas.microsoft.com/office/powerpoint/2010/main" val="3624033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614</TotalTime>
  <Words>3018</Words>
  <Application>Microsoft Office PowerPoint</Application>
  <PresentationFormat>Widescreen</PresentationFormat>
  <Paragraphs>47</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Backstrom, Guy</dc:creator>
  <cp:lastModifiedBy>Bohrer, Steven E</cp:lastModifiedBy>
  <cp:revision>6</cp:revision>
  <dcterms:created xsi:type="dcterms:W3CDTF">2022-06-13T22:25:38Z</dcterms:created>
  <dcterms:modified xsi:type="dcterms:W3CDTF">2023-09-07T18:12:53Z</dcterms:modified>
</cp:coreProperties>
</file>